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10"/>
  </p:notesMasterIdLst>
  <p:handoutMasterIdLst>
    <p:handoutMasterId r:id="rId11"/>
  </p:handoutMasterIdLst>
  <p:sldIdLst>
    <p:sldId id="307" r:id="rId4"/>
    <p:sldId id="280" r:id="rId5"/>
    <p:sldId id="323" r:id="rId6"/>
    <p:sldId id="324" r:id="rId7"/>
    <p:sldId id="312" r:id="rId8"/>
    <p:sldId id="299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96327"/>
  </p:normalViewPr>
  <p:slideViewPr>
    <p:cSldViewPr snapToGrid="0" snapToObjects="1">
      <p:cViewPr>
        <p:scale>
          <a:sx n="100" d="100"/>
          <a:sy n="100" d="100"/>
        </p:scale>
        <p:origin x="704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11/12/2023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11/12/2023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jackson42@gatech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6.svg"/><Relationship Id="rId21" Type="http://schemas.openxmlformats.org/officeDocument/2006/relationships/image" Target="../media/image32.svg"/><Relationship Id="rId7" Type="http://schemas.openxmlformats.org/officeDocument/2006/relationships/image" Target="../media/image10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5" Type="http://schemas.openxmlformats.org/officeDocument/2006/relationships/image" Target="../media/image26.svg"/><Relationship Id="rId23" Type="http://schemas.openxmlformats.org/officeDocument/2006/relationships/image" Target="../media/image12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0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26.svg"/><Relationship Id="rId10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1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37" y="1846217"/>
            <a:ext cx="10040353" cy="2595153"/>
          </a:xfrm>
        </p:spPr>
        <p:txBody>
          <a:bodyPr/>
          <a:lstStyle/>
          <a:p>
            <a:r>
              <a:rPr lang="en-US" dirty="0"/>
              <a:t>Social Hacking Helper (Shh!)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8224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Christopher Jackson (</a:t>
            </a:r>
            <a:r>
              <a:rPr lang="en-US" dirty="0">
                <a:hlinkClick r:id="rId2"/>
              </a:rPr>
              <a:t>cjackson42@gatech.edu</a:t>
            </a:r>
            <a:r>
              <a:rPr lang="en-US" dirty="0"/>
              <a:t>)</a:t>
            </a:r>
          </a:p>
          <a:p>
            <a:r>
              <a:rPr lang="en-US" dirty="0"/>
              <a:t>Group 3; Slot 5</a:t>
            </a:r>
          </a:p>
          <a:p>
            <a:r>
              <a:rPr lang="en-US" dirty="0"/>
              <a:t>Final Presentation, November 12, 2023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4"/>
    </mc:Choice>
    <mc:Fallback xmlns="">
      <p:transition spd="slow" advTm="727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16" name="Graphic 15" descr="Angry face outline with solid fill">
            <a:extLst>
              <a:ext uri="{FF2B5EF4-FFF2-40B4-BE49-F238E27FC236}">
                <a16:creationId xmlns:a16="http://schemas.microsoft.com/office/drawing/2014/main" id="{6CA7930D-ECB6-BA1F-5A12-ECC54BB9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056" y="2661396"/>
            <a:ext cx="2262051" cy="22620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959889-2CF7-1B10-5A22-F58B8CF79AD2}"/>
              </a:ext>
            </a:extLst>
          </p:cNvPr>
          <p:cNvSpPr txBox="1"/>
          <p:nvPr/>
        </p:nvSpPr>
        <p:spPr>
          <a:xfrm>
            <a:off x="834640" y="4916821"/>
            <a:ext cx="188088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7592">
              <a:spcAft>
                <a:spcPts val="600"/>
              </a:spcAft>
            </a:pPr>
            <a:r>
              <a:rPr lang="en-US" sz="286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Bad Actor</a:t>
            </a:r>
            <a:endParaRPr lang="en-US" sz="2000" b="1"/>
          </a:p>
        </p:txBody>
      </p:sp>
      <p:pic>
        <p:nvPicPr>
          <p:cNvPr id="18" name="Graphic 17" descr="Female Profile outline">
            <a:extLst>
              <a:ext uri="{FF2B5EF4-FFF2-40B4-BE49-F238E27FC236}">
                <a16:creationId xmlns:a16="http://schemas.microsoft.com/office/drawing/2014/main" id="{6BFB5192-95D1-6A3A-7BB7-7035ABAFE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0107" y="2920924"/>
            <a:ext cx="1742991" cy="1742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5F24F8-BD83-04F3-CD74-54E9631F80AD}"/>
              </a:ext>
            </a:extLst>
          </p:cNvPr>
          <p:cNvSpPr txBox="1"/>
          <p:nvPr/>
        </p:nvSpPr>
        <p:spPr>
          <a:xfrm>
            <a:off x="8351319" y="4868219"/>
            <a:ext cx="3136756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07592">
              <a:spcAft>
                <a:spcPts val="600"/>
              </a:spcAft>
            </a:pPr>
            <a:r>
              <a:rPr lang="en-US" sz="286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 desk Operator</a:t>
            </a:r>
            <a:endParaRPr lang="en-US" sz="20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E32C8-CC1D-09DE-54B7-FCDDA2669A26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2906107" y="3792420"/>
            <a:ext cx="61840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Telephone outline">
            <a:extLst>
              <a:ext uri="{FF2B5EF4-FFF2-40B4-BE49-F238E27FC236}">
                <a16:creationId xmlns:a16="http://schemas.microsoft.com/office/drawing/2014/main" id="{5BA85C6A-EF66-8543-B5A2-F3288A32B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0223" y="2433207"/>
            <a:ext cx="1583926" cy="1583926"/>
          </a:xfrm>
          <a:prstGeom prst="rect">
            <a:avLst/>
          </a:prstGeom>
        </p:spPr>
      </p:pic>
      <p:pic>
        <p:nvPicPr>
          <p:cNvPr id="22" name="Graphic 21" descr="Television outline">
            <a:extLst>
              <a:ext uri="{FF2B5EF4-FFF2-40B4-BE49-F238E27FC236}">
                <a16:creationId xmlns:a16="http://schemas.microsoft.com/office/drawing/2014/main" id="{DFC0AD15-0853-0A59-C30F-003A3A094A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0107" y="1436940"/>
            <a:ext cx="1742989" cy="1742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009BA9-94D2-4B97-8B0D-0A592D02857E}"/>
              </a:ext>
            </a:extLst>
          </p:cNvPr>
          <p:cNvSpPr/>
          <p:nvPr/>
        </p:nvSpPr>
        <p:spPr>
          <a:xfrm>
            <a:off x="9323049" y="1892544"/>
            <a:ext cx="883245" cy="1646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BABCD-708A-2115-7F24-1F4D66C07B17}"/>
              </a:ext>
            </a:extLst>
          </p:cNvPr>
          <p:cNvSpPr txBox="1"/>
          <p:nvPr/>
        </p:nvSpPr>
        <p:spPr>
          <a:xfrm>
            <a:off x="10162170" y="1798775"/>
            <a:ext cx="670927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7592">
              <a:spcAft>
                <a:spcPts val="600"/>
              </a:spcAft>
            </a:pPr>
            <a:r>
              <a:rPr lang="en-US" sz="143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98%</a:t>
            </a:r>
            <a:endParaRPr lang="en-US" sz="1000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02B6B8-CE0F-FA32-B299-2924324F16D7}"/>
              </a:ext>
            </a:extLst>
          </p:cNvPr>
          <p:cNvSpPr/>
          <p:nvPr/>
        </p:nvSpPr>
        <p:spPr>
          <a:xfrm>
            <a:off x="9323049" y="2203502"/>
            <a:ext cx="331216" cy="1646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CEA37-DFA0-F868-9279-A6BA7A147C03}"/>
              </a:ext>
            </a:extLst>
          </p:cNvPr>
          <p:cNvSpPr txBox="1"/>
          <p:nvPr/>
        </p:nvSpPr>
        <p:spPr>
          <a:xfrm>
            <a:off x="9626138" y="2109733"/>
            <a:ext cx="670927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7592">
              <a:spcAft>
                <a:spcPts val="600"/>
              </a:spcAft>
            </a:pPr>
            <a:r>
              <a:rPr lang="en-US" sz="143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5%</a:t>
            </a:r>
            <a:endParaRPr 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FE065A-87BD-4D8F-8D61-C4D8E3175F03}"/>
              </a:ext>
            </a:extLst>
          </p:cNvPr>
          <p:cNvSpPr txBox="1"/>
          <p:nvPr/>
        </p:nvSpPr>
        <p:spPr>
          <a:xfrm>
            <a:off x="381000" y="1241357"/>
            <a:ext cx="4415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Helpdesk Operators with a fast, easy way to combat Social Engineering scam callers using a simple deployable, scalable, cloud-based tool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3DE59E-BEEB-AC7B-3B71-0528CFAC0372}"/>
              </a:ext>
            </a:extLst>
          </p:cNvPr>
          <p:cNvSpPr txBox="1"/>
          <p:nvPr/>
        </p:nvSpPr>
        <p:spPr>
          <a:xfrm>
            <a:off x="10449427" y="304050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Scam?</a:t>
            </a: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07"/>
    </mc:Choice>
    <mc:Fallback xmlns="">
      <p:transition spd="slow" advTm="3140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22" name="Graphic 21" descr="Television outline">
            <a:extLst>
              <a:ext uri="{FF2B5EF4-FFF2-40B4-BE49-F238E27FC236}">
                <a16:creationId xmlns:a16="http://schemas.microsoft.com/office/drawing/2014/main" id="{DFC0AD15-0853-0A59-C30F-003A3A094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822" y="1337328"/>
            <a:ext cx="1189304" cy="11893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009BA9-94D2-4B97-8B0D-0A592D02857E}"/>
              </a:ext>
            </a:extLst>
          </p:cNvPr>
          <p:cNvSpPr/>
          <p:nvPr/>
        </p:nvSpPr>
        <p:spPr>
          <a:xfrm>
            <a:off x="9611033" y="1641406"/>
            <a:ext cx="625054" cy="9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BABCD-708A-2115-7F24-1F4D66C07B17}"/>
              </a:ext>
            </a:extLst>
          </p:cNvPr>
          <p:cNvSpPr txBox="1"/>
          <p:nvPr/>
        </p:nvSpPr>
        <p:spPr>
          <a:xfrm>
            <a:off x="10198073" y="1566532"/>
            <a:ext cx="554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7592">
              <a:spcAft>
                <a:spcPts val="600"/>
              </a:spcAft>
            </a:pPr>
            <a:r>
              <a:rPr lang="en-US" sz="1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98%</a:t>
            </a:r>
            <a:endParaRPr lang="en-US" sz="1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02B6B8-CE0F-FA32-B299-2924324F16D7}"/>
              </a:ext>
            </a:extLst>
          </p:cNvPr>
          <p:cNvSpPr/>
          <p:nvPr/>
        </p:nvSpPr>
        <p:spPr>
          <a:xfrm>
            <a:off x="9611032" y="1917332"/>
            <a:ext cx="230800" cy="902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CEA37-DFA0-F868-9279-A6BA7A147C03}"/>
              </a:ext>
            </a:extLst>
          </p:cNvPr>
          <p:cNvSpPr txBox="1"/>
          <p:nvPr/>
        </p:nvSpPr>
        <p:spPr>
          <a:xfrm>
            <a:off x="9787788" y="1829579"/>
            <a:ext cx="381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7592">
              <a:spcAft>
                <a:spcPts val="600"/>
              </a:spcAft>
            </a:pPr>
            <a:r>
              <a:rPr lang="en-US" sz="1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5%</a:t>
            </a:r>
            <a:endParaRPr lang="en-US" sz="1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3DE59E-BEEB-AC7B-3B71-0528CFAC0372}"/>
              </a:ext>
            </a:extLst>
          </p:cNvPr>
          <p:cNvSpPr txBox="1"/>
          <p:nvPr/>
        </p:nvSpPr>
        <p:spPr>
          <a:xfrm>
            <a:off x="10052655" y="2438488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Scam?</a:t>
            </a:r>
          </a:p>
        </p:txBody>
      </p:sp>
      <p:pic>
        <p:nvPicPr>
          <p:cNvPr id="2" name="Graphic 1" descr="Angel face outline with solid fill">
            <a:extLst>
              <a:ext uri="{FF2B5EF4-FFF2-40B4-BE49-F238E27FC236}">
                <a16:creationId xmlns:a16="http://schemas.microsoft.com/office/drawing/2014/main" id="{F3E6D263-8DF7-609E-E0C6-24B787916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78" y="2001070"/>
            <a:ext cx="690563" cy="690563"/>
          </a:xfrm>
          <a:prstGeom prst="rect">
            <a:avLst/>
          </a:prstGeom>
        </p:spPr>
      </p:pic>
      <p:pic>
        <p:nvPicPr>
          <p:cNvPr id="4" name="Graphic 3" descr="Angry face outline with solid fill">
            <a:extLst>
              <a:ext uri="{FF2B5EF4-FFF2-40B4-BE49-F238E27FC236}">
                <a16:creationId xmlns:a16="http://schemas.microsoft.com/office/drawing/2014/main" id="{C05B5168-15E7-27D3-BEBD-86E9A61D97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279" y="2886896"/>
            <a:ext cx="690563" cy="690563"/>
          </a:xfrm>
          <a:prstGeom prst="rect">
            <a:avLst/>
          </a:prstGeom>
        </p:spPr>
      </p:pic>
      <p:pic>
        <p:nvPicPr>
          <p:cNvPr id="5" name="Graphic 17">
            <a:extLst>
              <a:ext uri="{FF2B5EF4-FFF2-40B4-BE49-F238E27FC236}">
                <a16:creationId xmlns:a16="http://schemas.microsoft.com/office/drawing/2014/main" id="{EA20F40A-87FE-25DA-D8CF-0E337654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987548" y="23106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8DE9ED33-D372-EF75-C37A-41C14B70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747292" y="23106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0">
            <a:extLst>
              <a:ext uri="{FF2B5EF4-FFF2-40B4-BE49-F238E27FC236}">
                <a16:creationId xmlns:a16="http://schemas.microsoft.com/office/drawing/2014/main" id="{6D0FC9D6-43FC-CFE5-9CCD-AC971D3A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5508582" y="23106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7">
            <a:extLst>
              <a:ext uri="{FF2B5EF4-FFF2-40B4-BE49-F238E27FC236}">
                <a16:creationId xmlns:a16="http://schemas.microsoft.com/office/drawing/2014/main" id="{3CCAE88E-E2F5-8632-8FA9-0DCF8A29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7028623" y="23106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1">
            <a:extLst>
              <a:ext uri="{FF2B5EF4-FFF2-40B4-BE49-F238E27FC236}">
                <a16:creationId xmlns:a16="http://schemas.microsoft.com/office/drawing/2014/main" id="{3DDB89D3-4EA8-63BD-B606-0A9BE5976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8548664" y="120283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07D942-D458-1AC5-64E3-54E252173C6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49548" y="2691633"/>
            <a:ext cx="997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687F76-0F3C-F4F7-5AB5-179818165B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509292" y="2691633"/>
            <a:ext cx="999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25E7AD-2529-E5D4-EDD1-72270777D1A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70582" y="2691633"/>
            <a:ext cx="758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9">
            <a:extLst>
              <a:ext uri="{FF2B5EF4-FFF2-40B4-BE49-F238E27FC236}">
                <a16:creationId xmlns:a16="http://schemas.microsoft.com/office/drawing/2014/main" id="{34E75D5E-3FF0-E0F2-704E-8E2AF807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8548664" y="231063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8">
            <a:extLst>
              <a:ext uri="{FF2B5EF4-FFF2-40B4-BE49-F238E27FC236}">
                <a16:creationId xmlns:a16="http://schemas.microsoft.com/office/drawing/2014/main" id="{BF6FFC4F-07FD-A455-6C56-473686C0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5508582" y="120283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4" descr="Female Profile outline">
            <a:extLst>
              <a:ext uri="{FF2B5EF4-FFF2-40B4-BE49-F238E27FC236}">
                <a16:creationId xmlns:a16="http://schemas.microsoft.com/office/drawing/2014/main" id="{356D6C3A-3AB7-F37B-3FB3-8282309312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05572" y="2376376"/>
            <a:ext cx="630514" cy="63051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D7B1A-C513-A733-5AB8-13BAFF5F7FCC}"/>
              </a:ext>
            </a:extLst>
          </p:cNvPr>
          <p:cNvCxnSpPr>
            <a:cxnSpLocks/>
            <a:stCxn id="7" idx="0"/>
            <a:endCxn id="14" idx="2"/>
          </p:cNvCxnSpPr>
          <p:nvPr/>
        </p:nvCxnSpPr>
        <p:spPr>
          <a:xfrm flipV="1">
            <a:off x="5889582" y="1964835"/>
            <a:ext cx="0" cy="345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31892A-FECD-3A86-1B61-3364751A15D9}"/>
              </a:ext>
            </a:extLst>
          </p:cNvPr>
          <p:cNvCxnSpPr>
            <a:cxnSpLocks/>
            <a:stCxn id="8" idx="0"/>
            <a:endCxn id="14" idx="3"/>
          </p:cNvCxnSpPr>
          <p:nvPr/>
        </p:nvCxnSpPr>
        <p:spPr>
          <a:xfrm flipH="1" flipV="1">
            <a:off x="6270582" y="1583835"/>
            <a:ext cx="1139041" cy="72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521E50-89E7-352F-D2E4-75C17DE48E10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7790623" y="2691633"/>
            <a:ext cx="758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FE04929-C51E-5564-C8F8-811E4930F06B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>
            <a:off x="9310664" y="2691633"/>
            <a:ext cx="294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58CAD7-8061-8772-65B7-DC208091598A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1483841" y="2346352"/>
            <a:ext cx="503707" cy="34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3CB693-B446-B0D3-1F91-4644F6AC8E6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483842" y="2691633"/>
            <a:ext cx="503706" cy="54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FBE9856-89A2-630F-74DD-EE33AA0B8AEA}"/>
              </a:ext>
            </a:extLst>
          </p:cNvPr>
          <p:cNvSpPr txBox="1"/>
          <p:nvPr/>
        </p:nvSpPr>
        <p:spPr>
          <a:xfrm>
            <a:off x="1833786" y="3122163"/>
            <a:ext cx="13981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Amazon Connect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Virtual Call Center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Realtime recordings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0F3093-7B68-7C40-C6C1-81DAA7464DFA}"/>
              </a:ext>
            </a:extLst>
          </p:cNvPr>
          <p:cNvSpPr txBox="1"/>
          <p:nvPr/>
        </p:nvSpPr>
        <p:spPr>
          <a:xfrm>
            <a:off x="778199" y="3553050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Bad Actor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5209CF-F731-FA85-B113-8BCEF6CE3E48}"/>
              </a:ext>
            </a:extLst>
          </p:cNvPr>
          <p:cNvSpPr txBox="1"/>
          <p:nvPr/>
        </p:nvSpPr>
        <p:spPr>
          <a:xfrm>
            <a:off x="778199" y="2615642"/>
            <a:ext cx="790601" cy="22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Good Actor</a:t>
            </a:r>
            <a:endParaRPr 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62394C-4A47-F1B4-6CBD-102CCF0BB07B}"/>
              </a:ext>
            </a:extLst>
          </p:cNvPr>
          <p:cNvSpPr txBox="1"/>
          <p:nvPr/>
        </p:nvSpPr>
        <p:spPr>
          <a:xfrm>
            <a:off x="3237223" y="3122162"/>
            <a:ext cx="18389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Amazon Kinesis Video Streams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Real-time Audio Ingestion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Auto-scales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BB3EA1-D0D5-DC88-5D9B-1ED511838510}"/>
              </a:ext>
            </a:extLst>
          </p:cNvPr>
          <p:cNvSpPr txBox="1"/>
          <p:nvPr/>
        </p:nvSpPr>
        <p:spPr>
          <a:xfrm>
            <a:off x="5076188" y="3122162"/>
            <a:ext cx="1909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Amazon Transcribe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Speech-to-Text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High-quality transcription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Call Analytics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Pre-trained Machine learning </a:t>
            </a:r>
          </a:p>
          <a:p>
            <a:r>
              <a:rPr lang="en-US" sz="1000" dirty="0"/>
              <a:t>NLP to detect sentiment,</a:t>
            </a:r>
          </a:p>
          <a:p>
            <a:r>
              <a:rPr lang="en-US" sz="1000" dirty="0"/>
              <a:t>Interruptions, talk speed, etc.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80C100-A97D-D920-DB03-DF9F83AF1777}"/>
              </a:ext>
            </a:extLst>
          </p:cNvPr>
          <p:cNvSpPr txBox="1"/>
          <p:nvPr/>
        </p:nvSpPr>
        <p:spPr>
          <a:xfrm>
            <a:off x="6858147" y="3122162"/>
            <a:ext cx="15247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Amazon Comprehend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NLP 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Conversation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Auto detection of</a:t>
            </a:r>
          </a:p>
          <a:p>
            <a:r>
              <a:rPr lang="en-US" sz="1000" dirty="0"/>
              <a:t>Key phrases, sentiment</a:t>
            </a:r>
          </a:p>
          <a:p>
            <a:r>
              <a:rPr lang="en-US" sz="1000" dirty="0"/>
              <a:t>Analysis, custom classifier</a:t>
            </a:r>
          </a:p>
          <a:p>
            <a:r>
              <a:rPr lang="en-US" sz="1000" dirty="0"/>
              <a:t>API, etc.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0C1C76-AB87-49F7-CD41-1730FE9563FC}"/>
              </a:ext>
            </a:extLst>
          </p:cNvPr>
          <p:cNvSpPr txBox="1"/>
          <p:nvPr/>
        </p:nvSpPr>
        <p:spPr>
          <a:xfrm>
            <a:off x="8333547" y="3122162"/>
            <a:ext cx="1713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Amazon CloudFront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Content Delivery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Website delivery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Scales globally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46FC1D-AC5E-9A86-698B-32B1D63DB983}"/>
              </a:ext>
            </a:extLst>
          </p:cNvPr>
          <p:cNvSpPr txBox="1"/>
          <p:nvPr/>
        </p:nvSpPr>
        <p:spPr>
          <a:xfrm>
            <a:off x="9395560" y="2961905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Help desk Operator</a:t>
            </a:r>
            <a:endParaRPr 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970FE0-D9BF-62B9-E993-F88340B37D68}"/>
              </a:ext>
            </a:extLst>
          </p:cNvPr>
          <p:cNvSpPr txBox="1"/>
          <p:nvPr/>
        </p:nvSpPr>
        <p:spPr>
          <a:xfrm>
            <a:off x="3675700" y="1221747"/>
            <a:ext cx="1832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Amazon S3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000" dirty="0"/>
              <a:t>Scalable Storage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000" dirty="0"/>
              <a:t>Store recordings</a:t>
            </a:r>
          </a:p>
          <a:p>
            <a:pPr algn="r"/>
            <a:r>
              <a:rPr lang="en-US" sz="1000" dirty="0"/>
              <a:t>and insights for post analytics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129FB4-872E-8CA9-9954-2E7377231F3D}"/>
              </a:ext>
            </a:extLst>
          </p:cNvPr>
          <p:cNvSpPr txBox="1"/>
          <p:nvPr/>
        </p:nvSpPr>
        <p:spPr>
          <a:xfrm>
            <a:off x="6810688" y="1202835"/>
            <a:ext cx="1737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/>
              <a:t>AWS CloudFormation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000" dirty="0"/>
              <a:t>Infrastructure as code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000" dirty="0"/>
              <a:t>Ease of deploy mechanism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sz="1000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70075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07"/>
    </mc:Choice>
    <mc:Fallback>
      <p:transition spd="slow" advTm="3140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cs typeface="Times New Roman" panose="02020603050405020304" pitchFamily="18" charset="0"/>
              </a:rPr>
              <a:t>The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C7539-71CD-02FF-7692-79449904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8" y="1660357"/>
            <a:ext cx="6006258" cy="4335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3AC96-E6E3-FC66-9474-6983F515CAB2}"/>
              </a:ext>
            </a:extLst>
          </p:cNvPr>
          <p:cNvSpPr txBox="1"/>
          <p:nvPr/>
        </p:nvSpPr>
        <p:spPr>
          <a:xfrm>
            <a:off x="244148" y="111893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CallHome Database</a:t>
            </a:r>
          </a:p>
        </p:txBody>
      </p:sp>
      <p:pic>
        <p:nvPicPr>
          <p:cNvPr id="10" name="Content Placeholder 4" descr="A close-up of a text&#10;&#10;Description automatically generated">
            <a:extLst>
              <a:ext uri="{FF2B5EF4-FFF2-40B4-BE49-F238E27FC236}">
                <a16:creationId xmlns:a16="http://schemas.microsoft.com/office/drawing/2014/main" id="{2B4AAE12-A6B7-BC94-B963-16A6913E2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0406" y="2867607"/>
            <a:ext cx="5420226" cy="223185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C8C952-57C5-1368-068C-8967CADEE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16" y="1660357"/>
            <a:ext cx="5112738" cy="1134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C75C98-1082-3DCF-7D9A-0F883AD450D8}"/>
              </a:ext>
            </a:extLst>
          </p:cNvPr>
          <p:cNvSpPr txBox="1"/>
          <p:nvPr/>
        </p:nvSpPr>
        <p:spPr>
          <a:xfrm>
            <a:off x="7380879" y="1065143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33813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15"/>
    </mc:Choice>
    <mc:Fallback xmlns="">
      <p:transition spd="slow" advTm="1113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cs typeface="Times New Roman" panose="02020603050405020304" pitchFamily="18" charset="0"/>
              </a:rPr>
              <a:t>Presentation Outline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E1A4A7B-7DE1-F289-32E4-59825D5E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5" y="2636481"/>
            <a:ext cx="1766637" cy="876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BADB3D-1F9F-777D-90B9-E94705E7E752}"/>
              </a:ext>
            </a:extLst>
          </p:cNvPr>
          <p:cNvSpPr txBox="1"/>
          <p:nvPr/>
        </p:nvSpPr>
        <p:spPr>
          <a:xfrm>
            <a:off x="561331" y="2101843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GenAI Prompt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4C7E56-7B35-8154-ADE1-A2DFEFF6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41" y="2638519"/>
            <a:ext cx="1646605" cy="874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9F6DD-68E8-DA09-CB2D-1F67C77908AD}"/>
              </a:ext>
            </a:extLst>
          </p:cNvPr>
          <p:cNvSpPr txBox="1"/>
          <p:nvPr/>
        </p:nvSpPr>
        <p:spPr>
          <a:xfrm>
            <a:off x="3142351" y="2101843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Dataset Examples</a:t>
            </a:r>
          </a:p>
        </p:txBody>
      </p:sp>
      <p:pic>
        <p:nvPicPr>
          <p:cNvPr id="13" name="Graphic 17">
            <a:extLst>
              <a:ext uri="{FF2B5EF4-FFF2-40B4-BE49-F238E27FC236}">
                <a16:creationId xmlns:a16="http://schemas.microsoft.com/office/drawing/2014/main" id="{5E31353F-EBEF-A7EF-3487-E8A88945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096000" y="26910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57F5AF-8124-A742-EEA5-E6DA4BFCE54D}"/>
              </a:ext>
            </a:extLst>
          </p:cNvPr>
          <p:cNvSpPr txBox="1"/>
          <p:nvPr/>
        </p:nvSpPr>
        <p:spPr>
          <a:xfrm>
            <a:off x="5372234" y="1978732"/>
            <a:ext cx="230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Amazon Comprehend</a:t>
            </a:r>
          </a:p>
          <a:p>
            <a:r>
              <a:rPr lang="en-US" sz="1600" dirty="0"/>
              <a:t>Customer ML Classifier</a:t>
            </a:r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1C86E332-510F-974C-59B8-38B8A920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8556790" y="266377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1CDAAA-7A1D-613D-5AF9-AD274F6DFCB4}"/>
              </a:ext>
            </a:extLst>
          </p:cNvPr>
          <p:cNvSpPr txBox="1"/>
          <p:nvPr/>
        </p:nvSpPr>
        <p:spPr>
          <a:xfrm>
            <a:off x="8022165" y="2101843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Amazon Connect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142FD6-BF70-483C-45FD-AC1215F6EB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25" y="4941385"/>
            <a:ext cx="1197937" cy="4810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067F01-CF9B-AB62-48E2-84D4F3307D06}"/>
              </a:ext>
            </a:extLst>
          </p:cNvPr>
          <p:cNvSpPr txBox="1"/>
          <p:nvPr/>
        </p:nvSpPr>
        <p:spPr>
          <a:xfrm>
            <a:off x="513205" y="4536277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Real-life Demos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330C47-26F8-DF21-3D20-178FE2E1B090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279842" y="3074562"/>
            <a:ext cx="963499" cy="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D10E54-0BC2-1923-DDC9-3AF05E1D323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4889946" y="3072064"/>
            <a:ext cx="1206054" cy="3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B459DA-E1F2-0E9E-D81F-188CB3A6296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902450" y="3044771"/>
            <a:ext cx="1654340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97FD5E6-5C75-CC6F-0A58-2BA751B02DBB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4580694" y="179181"/>
            <a:ext cx="1110506" cy="76036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487DC8BB-41EC-83D2-AEB3-5193967FC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2287" y="4901828"/>
            <a:ext cx="1648535" cy="121548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2E8894A-39FF-2227-88B6-D8C086FC7182}"/>
              </a:ext>
            </a:extLst>
          </p:cNvPr>
          <p:cNvSpPr txBox="1"/>
          <p:nvPr/>
        </p:nvSpPr>
        <p:spPr>
          <a:xfrm>
            <a:off x="6225470" y="4535358"/>
            <a:ext cx="254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Limitations &amp; Future Work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A6B26B3-8CA1-21CE-50FC-245B4FB652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9578" y="4932162"/>
            <a:ext cx="2321314" cy="57740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5074B06-BBE2-EFB9-5597-18FAA9971A17}"/>
              </a:ext>
            </a:extLst>
          </p:cNvPr>
          <p:cNvSpPr txBox="1"/>
          <p:nvPr/>
        </p:nvSpPr>
        <p:spPr>
          <a:xfrm>
            <a:off x="3620207" y="4536278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Evaluation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4F3C17-04BC-220F-D31D-4EC509010EEB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892300" y="5220866"/>
            <a:ext cx="1137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8B7EA5-7FAA-FBC8-5E17-4DF45DE10176}"/>
              </a:ext>
            </a:extLst>
          </p:cNvPr>
          <p:cNvCxnSpPr/>
          <p:nvPr/>
        </p:nvCxnSpPr>
        <p:spPr>
          <a:xfrm>
            <a:off x="5486400" y="5220866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6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15"/>
    </mc:Choice>
    <mc:Fallback xmlns="">
      <p:transition spd="slow" advTm="1113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2EE-A230-AD8D-B2BE-FE460FE3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5850F4-20FA-7235-4E52-58AB849133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820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"/>
    </mc:Choice>
    <mc:Fallback xmlns="">
      <p:transition spd="slow" advTm="2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12522</TotalTime>
  <Words>196</Words>
  <Application>Microsoft Office PowerPoint</Application>
  <PresentationFormat>Widescreen</PresentationFormat>
  <Paragraphs>63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Roboto</vt:lpstr>
      <vt:lpstr>Title Page</vt:lpstr>
      <vt:lpstr>Dividers</vt:lpstr>
      <vt:lpstr>Content Page</vt:lpstr>
      <vt:lpstr>Social Hacking Helper (Shh!)</vt:lpstr>
      <vt:lpstr>The Problem</vt:lpstr>
      <vt:lpstr>The Solution</vt:lpstr>
      <vt:lpstr>The Datasets</vt:lpstr>
      <vt:lpstr>Presentation Outline</vt:lpstr>
      <vt:lpstr>Thank You!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Christopher Jackson</cp:lastModifiedBy>
  <cp:revision>68</cp:revision>
  <dcterms:created xsi:type="dcterms:W3CDTF">2022-08-24T13:02:54Z</dcterms:created>
  <dcterms:modified xsi:type="dcterms:W3CDTF">2023-11-14T02:47:24Z</dcterms:modified>
</cp:coreProperties>
</file>